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7" r:id="rId3"/>
    <p:sldId id="258" r:id="rId4"/>
    <p:sldId id="259" r:id="rId5"/>
    <p:sldId id="265" r:id="rId6"/>
    <p:sldId id="263" r:id="rId7"/>
    <p:sldId id="269" r:id="rId8"/>
    <p:sldId id="270" r:id="rId9"/>
    <p:sldId id="264" r:id="rId10"/>
    <p:sldId id="268" r:id="rId11"/>
    <p:sldId id="286" r:id="rId12"/>
    <p:sldId id="271" r:id="rId13"/>
    <p:sldId id="275" r:id="rId14"/>
    <p:sldId id="276" r:id="rId15"/>
    <p:sldId id="277" r:id="rId16"/>
    <p:sldId id="278" r:id="rId17"/>
    <p:sldId id="272" r:id="rId18"/>
    <p:sldId id="273" r:id="rId19"/>
    <p:sldId id="274" r:id="rId20"/>
    <p:sldId id="279" r:id="rId21"/>
    <p:sldId id="280" r:id="rId22"/>
    <p:sldId id="281" r:id="rId23"/>
    <p:sldId id="282" r:id="rId24"/>
    <p:sldId id="284" r:id="rId25"/>
    <p:sldId id="285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C8DAF8-30DF-B930-C21C-C0A9895C6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28C9A2B-2E5B-A6F7-A07C-BD0D46DE7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582402-3723-4F39-4FE7-E14E8E396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75DCE7F-33AC-163C-5481-C0C884F04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231DAD-D862-3EB9-C620-7CCC9B48C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8376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8726CE-3790-B05E-6390-7B879C78A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EFAF863-0C0B-3A4F-2811-31EFB58F83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101ADF-43C0-F50D-9EDF-5865BAB9D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94BC542-7DCD-00A4-492A-1FF65AB57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B8D837-F928-F96F-C75E-08F07A8A3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1318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7455776-9175-C52A-8D7B-8D9DF69C5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A53CFF4-7AE5-EC0C-063B-C1BAAAAB1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EF864F-8B17-0FDD-CEDE-7DA5F0142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720E605-AFCC-77AD-5724-83D9A643D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31F18B-CB1F-5508-0B89-5F569D4EE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6412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47880F-1E6C-67DC-8D73-80C27D855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5AD3B7-F459-09E0-7F03-A6DACCA4D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7DA5DAF-CADB-0350-51B3-F34374060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19C6B22-BECB-7D7E-6879-8D893D95D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6C32295-D872-763D-3B22-1B247627D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366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9D7D82-E6A0-7001-FBB3-657AAFA81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302570-44D1-8888-8AD7-4E73C1F43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478F3A3-AE8D-BE67-3CA3-1D99B5551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252EB2-90B4-D0AB-FC2A-3B116BCA9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780D2F-F5B7-F65F-6DFF-F71FAC1C1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6225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F2262E-43F7-90AD-AAE0-221388085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032C74-6C97-2646-2CD8-4AAD9DA550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6A61EDC-4D80-D725-FEEC-9E5385FDD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A89C14E-08D0-993A-9D53-FCBD612EB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CC348B8-A773-23DF-85FD-C0A6DEC2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FA205A4-77E8-C41F-2BE0-181E19571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5160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D9925D-9676-B80F-E609-DDB4E9167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442883F-AE52-C001-B2F7-241AB106B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19B2363-7386-602B-E56F-F51AA931E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167E5B2-9EDA-CFF8-CF2D-4B28814577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B5261EC-FC07-62B6-C96D-451908D476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98C0CA6-5E30-23C6-D863-0CC66B1AE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816FD3B-6AD5-29BE-41EF-BCDC6DB0C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5BB884D-5BA1-87FA-17D6-C66810CE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0103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120E3-FCE3-F514-EB7E-1FA468B0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F8DB9D4-5B83-B0D4-591F-F6E9F596C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8E69D48-AED5-E666-C2C5-D28DA020D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079FF31-C77B-C590-971A-4E97FCAD3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798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E04CB29-5B8C-CB4B-CCFE-DE81A5763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6CDC10F-EDE0-B94B-FE67-0F38448AA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EA295E0-B6EF-7EB1-20DB-24B23C24C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240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4D3015-0C72-6007-1C1C-CA63BB185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3029AF-72C4-B424-736D-585DF64EC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1E94283-BFAF-7D84-7DB9-16EDC97F1A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EAD239D-F61D-2495-5A88-8B4585419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DD00E5-BBF1-1AC3-18BD-8E57EA41A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AC84E58-E689-D28C-25D4-4712DD53F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0366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BCA051-15A6-8ECF-38F4-B8C33023E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3B8120F-789D-849E-73E0-943AF32701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EB00504-41FA-FA64-7411-E025C55D2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D9368E8-F52C-96A4-610B-6DD0BE1CA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19BF05C-52B9-D28A-F9C5-60E815753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77787A4-0EEF-FA8B-7A58-BB3052C89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916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7000">
              <a:schemeClr val="accent1">
                <a:lumMod val="40000"/>
                <a:lumOff val="60000"/>
              </a:schemeClr>
            </a:gs>
            <a:gs pos="100000">
              <a:schemeClr val="accent1">
                <a:lumMod val="75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F70D18C-E285-F69C-DB21-161FCC6E4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E9F4B5-BB47-FD9A-3E3C-5A3ED879A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C7B71F-B481-F481-28FC-8028C67351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B80EA-FC89-434E-A70E-4A27816B1605}" type="datetimeFigureOut">
              <a:rPr lang="fr-FR" smtClean="0"/>
              <a:t>23/07/2023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9449ED-0B03-7E24-835F-851D6F972A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AAE8E6-92EB-8EF9-EE13-05377AD39C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87740-7058-496E-A654-4C39F04DDF8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17450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E7142A-CCAA-326F-B106-056AB577F9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22501"/>
            <a:ext cx="9144000" cy="2387600"/>
          </a:xfrm>
        </p:spPr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Analyse des Données de la Banque Mondiale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AC5FE9D-FFAD-CF25-3A2C-19D58C4F2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0101"/>
            <a:ext cx="9144000" cy="1655762"/>
          </a:xfrm>
        </p:spPr>
        <p:txBody>
          <a:bodyPr/>
          <a:lstStyle/>
          <a:p>
            <a:r>
              <a:rPr lang="fr-FR" b="1" dirty="0">
                <a:latin typeface="Gill Sans MT" panose="020B0502020104020203" pitchFamily="34" charset="0"/>
              </a:rPr>
              <a:t>Concernant le domaine de l’éducation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405EC05-693E-EECC-4811-1996E9108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250" y="-97365"/>
            <a:ext cx="66675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999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2A169F-7CD0-E07A-5E9D-3C395D6AA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4258"/>
            <a:ext cx="10515600" cy="1325563"/>
          </a:xfrm>
        </p:spPr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Quelques stats</a:t>
            </a:r>
            <a:br>
              <a:rPr lang="fr-FR" dirty="0">
                <a:latin typeface="Gill Sans MT" panose="020B0502020104020203" pitchFamily="34" charset="0"/>
              </a:rPr>
            </a:br>
            <a:r>
              <a:rPr lang="fr-FR" dirty="0">
                <a:latin typeface="Gill Sans MT" panose="020B0502020104020203" pitchFamily="34" charset="0"/>
              </a:rPr>
              <a:t>	</a:t>
            </a:r>
            <a:r>
              <a:rPr lang="fr-FR" sz="3600" dirty="0">
                <a:latin typeface="Gill Sans MT" panose="020B0502020104020203" pitchFamily="34" charset="0"/>
              </a:rPr>
              <a:t>Maximum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987C4E89-A5AF-D194-353B-6DA330DE5F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7900496"/>
              </p:ext>
            </p:extLst>
          </p:nvPr>
        </p:nvGraphicFramePr>
        <p:xfrm>
          <a:off x="838200" y="2008612"/>
          <a:ext cx="950896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7240">
                  <a:extLst>
                    <a:ext uri="{9D8B030D-6E8A-4147-A177-3AD203B41FA5}">
                      <a16:colId xmlns:a16="http://schemas.microsoft.com/office/drawing/2014/main" val="1901527138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4090053042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3800175359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8942668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Post-secondaire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Tertiaire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Utilisateurs internet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180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579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11,5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212,5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45,91 /100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952663"/>
                  </a:ext>
                </a:extLst>
              </a:tr>
            </a:tbl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CC0B0397-2D95-65EF-4878-D4E7B3D34C18}"/>
              </a:ext>
            </a:extLst>
          </p:cNvPr>
          <p:cNvSpPr txBox="1"/>
          <p:nvPr/>
        </p:nvSpPr>
        <p:spPr>
          <a:xfrm>
            <a:off x="838199" y="1639280"/>
            <a:ext cx="545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Gill Sans MT" panose="020B0502020104020203" pitchFamily="34" charset="0"/>
              </a:rPr>
              <a:t>Monde :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2238ACB-3460-DB1A-4330-DC5C0310BF40}"/>
              </a:ext>
            </a:extLst>
          </p:cNvPr>
          <p:cNvSpPr txBox="1"/>
          <p:nvPr/>
        </p:nvSpPr>
        <p:spPr>
          <a:xfrm>
            <a:off x="838199" y="3254719"/>
            <a:ext cx="545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Gill Sans MT" panose="020B0502020104020203" pitchFamily="34" charset="0"/>
              </a:rPr>
              <a:t>Régions :</a:t>
            </a:r>
          </a:p>
        </p:txBody>
      </p:sp>
      <p:graphicFrame>
        <p:nvGraphicFramePr>
          <p:cNvPr id="8" name="Tableau 4">
            <a:extLst>
              <a:ext uri="{FF2B5EF4-FFF2-40B4-BE49-F238E27FC236}">
                <a16:creationId xmlns:a16="http://schemas.microsoft.com/office/drawing/2014/main" id="{186AED52-3899-49BF-4607-B1AC472340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4079570"/>
              </p:ext>
            </p:extLst>
          </p:nvPr>
        </p:nvGraphicFramePr>
        <p:xfrm>
          <a:off x="838200" y="3624051"/>
          <a:ext cx="950896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7240">
                  <a:extLst>
                    <a:ext uri="{9D8B030D-6E8A-4147-A177-3AD203B41FA5}">
                      <a16:colId xmlns:a16="http://schemas.microsoft.com/office/drawing/2014/main" val="1901527138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4090053042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3800175359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8942668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Post-secondaire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Tertiaire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Utilisateurs internet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180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Asie de l’Est : 163,6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Asie de l’Est : 3,2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Asie de l’Est : 69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952663"/>
                  </a:ext>
                </a:extLst>
              </a:tr>
            </a:tbl>
          </a:graphicData>
        </a:graphic>
      </p:graphicFrame>
      <p:sp>
        <p:nvSpPr>
          <p:cNvPr id="9" name="ZoneTexte 8">
            <a:extLst>
              <a:ext uri="{FF2B5EF4-FFF2-40B4-BE49-F238E27FC236}">
                <a16:creationId xmlns:a16="http://schemas.microsoft.com/office/drawing/2014/main" id="{4AD5217F-DBF4-0C06-08B2-D74A0F3CAAFC}"/>
              </a:ext>
            </a:extLst>
          </p:cNvPr>
          <p:cNvSpPr txBox="1"/>
          <p:nvPr/>
        </p:nvSpPr>
        <p:spPr>
          <a:xfrm>
            <a:off x="838200" y="4786333"/>
            <a:ext cx="545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Gill Sans MT" panose="020B0502020104020203" pitchFamily="34" charset="0"/>
              </a:rPr>
              <a:t>Pays :</a:t>
            </a:r>
          </a:p>
        </p:txBody>
      </p:sp>
      <p:graphicFrame>
        <p:nvGraphicFramePr>
          <p:cNvPr id="10" name="Tableau 4">
            <a:extLst>
              <a:ext uri="{FF2B5EF4-FFF2-40B4-BE49-F238E27FC236}">
                <a16:creationId xmlns:a16="http://schemas.microsoft.com/office/drawing/2014/main" id="{A17CDE27-76EB-BFCC-A67E-921BE57A4D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1601589"/>
              </p:ext>
            </p:extLst>
          </p:nvPr>
        </p:nvGraphicFramePr>
        <p:xfrm>
          <a:off x="838200" y="5155665"/>
          <a:ext cx="950896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7240">
                  <a:extLst>
                    <a:ext uri="{9D8B030D-6E8A-4147-A177-3AD203B41FA5}">
                      <a16:colId xmlns:a16="http://schemas.microsoft.com/office/drawing/2014/main" val="1901527138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4090053042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3800175359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8942668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Post-secondaire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Tertiaire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Utilisateurs internet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180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b="1" dirty="0"/>
                        <a:t>  Inde : </a:t>
                      </a:r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129,5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Etats-Unis : 1,6 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Chine : 43,3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Islande : </a:t>
                      </a:r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98.24 /100</a:t>
                      </a:r>
                      <a:endParaRPr lang="fr-F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952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4062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2A169F-7CD0-E07A-5E9D-3C395D6AA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4258"/>
            <a:ext cx="10515600" cy="1325563"/>
          </a:xfrm>
        </p:spPr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Minimum</a:t>
            </a:r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987C4E89-A5AF-D194-353B-6DA330DE5F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9453042"/>
              </p:ext>
            </p:extLst>
          </p:nvPr>
        </p:nvGraphicFramePr>
        <p:xfrm>
          <a:off x="838200" y="2008612"/>
          <a:ext cx="950896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7240">
                  <a:extLst>
                    <a:ext uri="{9D8B030D-6E8A-4147-A177-3AD203B41FA5}">
                      <a16:colId xmlns:a16="http://schemas.microsoft.com/office/drawing/2014/main" val="1901527138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4090053042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3800175359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8942668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Post-secondaire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Tertiaire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Utilisateurs internet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180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188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0,05 /100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952663"/>
                  </a:ext>
                </a:extLst>
              </a:tr>
            </a:tbl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CC0B0397-2D95-65EF-4878-D4E7B3D34C18}"/>
              </a:ext>
            </a:extLst>
          </p:cNvPr>
          <p:cNvSpPr txBox="1"/>
          <p:nvPr/>
        </p:nvSpPr>
        <p:spPr>
          <a:xfrm>
            <a:off x="838199" y="1639280"/>
            <a:ext cx="545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Gill Sans MT" panose="020B0502020104020203" pitchFamily="34" charset="0"/>
              </a:rPr>
              <a:t>Monde :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2238ACB-3460-DB1A-4330-DC5C0310BF40}"/>
              </a:ext>
            </a:extLst>
          </p:cNvPr>
          <p:cNvSpPr txBox="1"/>
          <p:nvPr/>
        </p:nvSpPr>
        <p:spPr>
          <a:xfrm>
            <a:off x="838199" y="3254719"/>
            <a:ext cx="545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Gill Sans MT" panose="020B0502020104020203" pitchFamily="34" charset="0"/>
              </a:rPr>
              <a:t>Régions :</a:t>
            </a:r>
          </a:p>
        </p:txBody>
      </p:sp>
      <p:graphicFrame>
        <p:nvGraphicFramePr>
          <p:cNvPr id="8" name="Tableau 4">
            <a:extLst>
              <a:ext uri="{FF2B5EF4-FFF2-40B4-BE49-F238E27FC236}">
                <a16:creationId xmlns:a16="http://schemas.microsoft.com/office/drawing/2014/main" id="{186AED52-3899-49BF-4607-B1AC472340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5869770"/>
              </p:ext>
            </p:extLst>
          </p:nvPr>
        </p:nvGraphicFramePr>
        <p:xfrm>
          <a:off x="838200" y="3624051"/>
          <a:ext cx="950896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7240">
                  <a:extLst>
                    <a:ext uri="{9D8B030D-6E8A-4147-A177-3AD203B41FA5}">
                      <a16:colId xmlns:a16="http://schemas.microsoft.com/office/drawing/2014/main" val="1901527138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4090053042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3800175359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8942668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Post-secondaire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Tertiaire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Utilisateurs internet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180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Moyen-Orient: 5 M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Asie du Sud : 135 K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Afrique Sub-Saharienne : 384 K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Amérique : </a:t>
                      </a:r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77,54 /100</a:t>
                      </a:r>
                      <a:endParaRPr lang="fr-F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952663"/>
                  </a:ext>
                </a:extLst>
              </a:tr>
            </a:tbl>
          </a:graphicData>
        </a:graphic>
      </p:graphicFrame>
      <p:sp>
        <p:nvSpPr>
          <p:cNvPr id="9" name="ZoneTexte 8">
            <a:extLst>
              <a:ext uri="{FF2B5EF4-FFF2-40B4-BE49-F238E27FC236}">
                <a16:creationId xmlns:a16="http://schemas.microsoft.com/office/drawing/2014/main" id="{4AD5217F-DBF4-0C06-08B2-D74A0F3CAAFC}"/>
              </a:ext>
            </a:extLst>
          </p:cNvPr>
          <p:cNvSpPr txBox="1"/>
          <p:nvPr/>
        </p:nvSpPr>
        <p:spPr>
          <a:xfrm>
            <a:off x="838200" y="4786333"/>
            <a:ext cx="545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Gill Sans MT" panose="020B0502020104020203" pitchFamily="34" charset="0"/>
              </a:rPr>
              <a:t>Pays :</a:t>
            </a:r>
          </a:p>
        </p:txBody>
      </p:sp>
      <p:graphicFrame>
        <p:nvGraphicFramePr>
          <p:cNvPr id="10" name="Tableau 4">
            <a:extLst>
              <a:ext uri="{FF2B5EF4-FFF2-40B4-BE49-F238E27FC236}">
                <a16:creationId xmlns:a16="http://schemas.microsoft.com/office/drawing/2014/main" id="{A17CDE27-76EB-BFCC-A67E-921BE57A4D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3448540"/>
              </p:ext>
            </p:extLst>
          </p:nvPr>
        </p:nvGraphicFramePr>
        <p:xfrm>
          <a:off x="838200" y="5155665"/>
          <a:ext cx="950896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7240">
                  <a:extLst>
                    <a:ext uri="{9D8B030D-6E8A-4147-A177-3AD203B41FA5}">
                      <a16:colId xmlns:a16="http://schemas.microsoft.com/office/drawing/2014/main" val="1901527138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4090053042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3800175359"/>
                    </a:ext>
                  </a:extLst>
                </a:gridCol>
                <a:gridCol w="2377240">
                  <a:extLst>
                    <a:ext uri="{9D8B030D-6E8A-4147-A177-3AD203B41FA5}">
                      <a16:colId xmlns:a16="http://schemas.microsoft.com/office/drawing/2014/main" val="8942668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Post-secondaire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Tertiaire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Utilisateurs internet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180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b="1" dirty="0"/>
                        <a:t>  Djibouti : 1385</a:t>
                      </a:r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 Brunéi Darussalam :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Oman : 13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Islande : </a:t>
                      </a:r>
                      <a:r>
                        <a:rPr lang="fr-FR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98.24 /100</a:t>
                      </a:r>
                      <a:endParaRPr lang="fr-F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952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1415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49F583-9DDF-EB85-D8CC-171B7305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Corrélation des données (France) :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6D3417A-8096-CCDC-DB08-1E2C457DC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021" y="1546921"/>
            <a:ext cx="6439958" cy="520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75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D62D03-77C0-E06C-8D9A-E2DE09AB0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latin typeface="Gill Sans MT" panose="020B0502020104020203" pitchFamily="34" charset="0"/>
              </a:rPr>
              <a:t>Relation entre le nombre d’étudiants en secondaire et en tertiaire (France) :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0FB7419-4860-E959-BEE5-162D304F6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850" y="2016125"/>
            <a:ext cx="621030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395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FFAA25-7814-FA9A-E1BF-C59E1B095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latin typeface="Gill Sans MT" panose="020B0502020104020203" pitchFamily="34" charset="0"/>
              </a:rPr>
              <a:t>Régressions possibles entre ces données :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FB1DDE2-6F05-72AE-9FDF-0310171AC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46" y="1729318"/>
            <a:ext cx="6294945" cy="4428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C244D8DF-4DB6-8E1D-1147-5F33BCC00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2866" y="1690688"/>
            <a:ext cx="4398433" cy="446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033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9D86A3-A35F-8C2E-E38D-F8613756E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dirty="0">
                <a:latin typeface="Gill Sans MT" panose="020B0502020104020203" pitchFamily="34" charset="0"/>
              </a:rPr>
              <a:t>Relation entre le nombre d’étudiants en post-secondaire et l’accès à Internet (France) :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1DA1E2B-B90B-FA97-14C7-FEEE102BD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5" y="1947862"/>
            <a:ext cx="687705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53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BAE3221B-621F-4870-44FA-64AF1A661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8192"/>
            <a:ext cx="10515600" cy="1325563"/>
          </a:xfrm>
        </p:spPr>
        <p:txBody>
          <a:bodyPr/>
          <a:lstStyle/>
          <a:p>
            <a:pPr algn="ctr"/>
            <a:r>
              <a:rPr lang="fr-FR" dirty="0">
                <a:latin typeface="Gill Sans MT" panose="020B0502020104020203" pitchFamily="34" charset="0"/>
              </a:rPr>
              <a:t>Régressions possibles entre ces données :</a:t>
            </a:r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2AE58D35-B91C-F93E-962A-4759F626B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46" y="1673755"/>
            <a:ext cx="5438775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22DCB4CC-6471-49C3-F8B4-C5DCB500B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150" y="1673754"/>
            <a:ext cx="4401591" cy="4333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0347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BC1936C9-E048-48FC-C14D-3AEDA3463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0" y="1214438"/>
            <a:ext cx="11988800" cy="2387600"/>
          </a:xfrm>
        </p:spPr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Gestion des données manquantes</a:t>
            </a:r>
          </a:p>
        </p:txBody>
      </p:sp>
    </p:spTree>
    <p:extLst>
      <p:ext uri="{BB962C8B-B14F-4D97-AF65-F5344CB8AC3E}">
        <p14:creationId xmlns:p14="http://schemas.microsoft.com/office/powerpoint/2010/main" val="4066471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DAF51F-D578-E162-E05F-774023E51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Plusieurs méthodes utilisées 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8C2952-370A-D586-CDC6-37B408CDE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457200" lvl="1" indent="0"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r>
              <a:rPr lang="fr-FR" dirty="0">
                <a:latin typeface="Gill Sans MT" panose="020B0502020104020203" pitchFamily="34" charset="0"/>
              </a:rPr>
              <a:t>Mise à zéro : utilisateurs internet avant 1989</a:t>
            </a:r>
          </a:p>
          <a:p>
            <a:pPr marL="457200" lvl="1" indent="0"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r>
              <a:rPr lang="fr-FR" dirty="0">
                <a:latin typeface="Gill Sans MT" panose="020B0502020104020203" pitchFamily="34" charset="0"/>
              </a:rPr>
              <a:t>Interpolation : données par indicateurs</a:t>
            </a:r>
          </a:p>
          <a:p>
            <a:pPr marL="457200" lvl="1" indent="0"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r>
              <a:rPr lang="fr-FR" dirty="0" err="1">
                <a:latin typeface="Gill Sans MT" panose="020B0502020104020203" pitchFamily="34" charset="0"/>
              </a:rPr>
              <a:t>SimpleImputer</a:t>
            </a:r>
            <a:r>
              <a:rPr lang="fr-FR" dirty="0">
                <a:latin typeface="Gill Sans MT" panose="020B0502020104020203" pitchFamily="34" charset="0"/>
              </a:rPr>
              <a:t> : Moyenne par indicateurs sauf post-secondaire</a:t>
            </a:r>
          </a:p>
          <a:p>
            <a:pPr marL="457200" lvl="1" indent="0"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r>
              <a:rPr lang="fr-FR" dirty="0">
                <a:latin typeface="Gill Sans MT" panose="020B0502020104020203" pitchFamily="34" charset="0"/>
              </a:rPr>
              <a:t>Pourcentage des étudiants en tertiaire pour le post-secondaire</a:t>
            </a:r>
          </a:p>
        </p:txBody>
      </p:sp>
    </p:spTree>
    <p:extLst>
      <p:ext uri="{BB962C8B-B14F-4D97-AF65-F5344CB8AC3E}">
        <p14:creationId xmlns:p14="http://schemas.microsoft.com/office/powerpoint/2010/main" val="4293458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EDF1BF10-79C1-156F-2594-E08743E828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9867" y="1147763"/>
            <a:ext cx="10092266" cy="2387600"/>
          </a:xfrm>
        </p:spPr>
        <p:txBody>
          <a:bodyPr>
            <a:normAutofit/>
          </a:bodyPr>
          <a:lstStyle/>
          <a:p>
            <a:r>
              <a:rPr lang="fr-FR" dirty="0">
                <a:latin typeface="Gill Sans MT" panose="020B0502020104020203" pitchFamily="34" charset="0"/>
              </a:rPr>
              <a:t>Calcul d’un Score d’attractivité</a:t>
            </a:r>
          </a:p>
        </p:txBody>
      </p:sp>
    </p:spTree>
    <p:extLst>
      <p:ext uri="{BB962C8B-B14F-4D97-AF65-F5344CB8AC3E}">
        <p14:creationId xmlns:p14="http://schemas.microsoft.com/office/powerpoint/2010/main" val="3683060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0BD67CF4-1486-CA1A-6EE4-56988F998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375" b="99896" l="4375" r="97188">
                        <a14:foregroundMark x1="33542" y1="78438" x2="33542" y2="78438"/>
                        <a14:foregroundMark x1="32552" y1="76771" x2="32552" y2="76771"/>
                        <a14:foregroundMark x1="32135" y1="76458" x2="32135" y2="76458"/>
                        <a14:foregroundMark x1="32760" y1="79063" x2="32760" y2="79063"/>
                        <a14:foregroundMark x1="33542" y1="79792" x2="33542" y2="79792"/>
                        <a14:foregroundMark x1="37344" y1="91979" x2="37344" y2="91979"/>
                        <a14:foregroundMark x1="57031" y1="90729" x2="57031" y2="90729"/>
                        <a14:foregroundMark x1="52135" y1="92396" x2="52135" y2="92396"/>
                        <a14:foregroundMark x1="49219" y1="91979" x2="49219" y2="91979"/>
                        <a14:foregroundMark x1="51615" y1="90000" x2="51823" y2="89896"/>
                        <a14:foregroundMark x1="48177" y1="89792" x2="48177" y2="89792"/>
                        <a14:foregroundMark x1="52031" y1="89375" x2="52031" y2="89375"/>
                        <a14:foregroundMark x1="48125" y1="90000" x2="48333" y2="90104"/>
                        <a14:foregroundMark x1="51719" y1="90000" x2="71354" y2="92292"/>
                        <a14:foregroundMark x1="71354" y1="92292" x2="78281" y2="91042"/>
                        <a14:foregroundMark x1="78281" y1="91042" x2="78958" y2="91250"/>
                        <a14:foregroundMark x1="47031" y1="91875" x2="25469" y2="93542"/>
                        <a14:foregroundMark x1="47656" y1="94063" x2="27917" y2="95104"/>
                        <a14:foregroundMark x1="23750" y1="94271" x2="25573" y2="94479"/>
                        <a14:foregroundMark x1="22500" y1="95521" x2="24740" y2="95208"/>
                        <a14:foregroundMark x1="22202" y1="95699" x2="23542" y2="95521"/>
                        <a14:foregroundMark x1="20365" y1="94792" x2="20365" y2="94792"/>
                        <a14:foregroundMark x1="81927" y1="65208" x2="85104" y2="61042"/>
                        <a14:foregroundMark x1="85104" y1="61042" x2="87240" y2="68333"/>
                        <a14:foregroundMark x1="87240" y1="68333" x2="81979" y2="66042"/>
                        <a14:foregroundMark x1="81979" y1="66042" x2="81667" y2="65417"/>
                        <a14:foregroundMark x1="83177" y1="53958" x2="78646" y2="51146"/>
                        <a14:foregroundMark x1="78646" y1="51146" x2="76719" y2="46458"/>
                        <a14:foregroundMark x1="83177" y1="45417" x2="82292" y2="38750"/>
                        <a14:foregroundMark x1="82031" y1="34896" x2="83385" y2="33229"/>
                        <a14:foregroundMark x1="84531" y1="28750" x2="85208" y2="28021"/>
                        <a14:foregroundMark x1="83958" y1="30417" x2="84635" y2="28021"/>
                        <a14:foregroundMark x1="84531" y1="26771" x2="83542" y2="22188"/>
                        <a14:foregroundMark x1="86458" y1="19583" x2="84635" y2="24896"/>
                        <a14:foregroundMark x1="85625" y1="30833" x2="89167" y2="39479"/>
                        <a14:foregroundMark x1="89167" y1="39479" x2="89167" y2="39479"/>
                        <a14:foregroundMark x1="89115" y1="40729" x2="87708" y2="43750"/>
                        <a14:foregroundMark x1="83542" y1="9896" x2="74271" y2="2292"/>
                        <a14:foregroundMark x1="74271" y1="2292" x2="25990" y2="2188"/>
                        <a14:foregroundMark x1="25990" y1="2188" x2="22479" y2="3943"/>
                        <a14:foregroundMark x1="20168" y1="6194" x2="13073" y2="17292"/>
                        <a14:foregroundMark x1="13073" y1="17292" x2="8854" y2="29479"/>
                        <a14:foregroundMark x1="8854" y1="29479" x2="8646" y2="37708"/>
                        <a14:foregroundMark x1="8646" y1="37708" x2="14375" y2="16146"/>
                        <a14:foregroundMark x1="14375" y1="16146" x2="9063" y2="20417"/>
                        <a14:foregroundMark x1="9063" y1="20417" x2="3228" y2="34931"/>
                        <a14:foregroundMark x1="2665" y1="37357" x2="1771" y2="44167"/>
                        <a14:foregroundMark x1="1771" y1="44167" x2="4375" y2="65000"/>
                        <a14:foregroundMark x1="4375" y1="65000" x2="17604" y2="89375"/>
                        <a14:foregroundMark x1="17604" y1="89375" x2="21250" y2="93438"/>
                        <a14:foregroundMark x1="21250" y1="93438" x2="21406" y2="93438"/>
                        <a14:foregroundMark x1="90052" y1="80625" x2="95573" y2="64271"/>
                        <a14:foregroundMark x1="95573" y1="64271" x2="97188" y2="43125"/>
                        <a14:foregroundMark x1="97188" y1="43125" x2="88385" y2="20521"/>
                        <a14:foregroundMark x1="88385" y1="20521" x2="85625" y2="15417"/>
                        <a14:foregroundMark x1="73542" y1="5104" x2="25365" y2="4583"/>
                        <a14:foregroundMark x1="43750" y1="8750" x2="36198" y2="14063"/>
                        <a14:foregroundMark x1="71042" y1="95313" x2="30260" y2="94583"/>
                        <a14:foregroundMark x1="58333" y1="95521" x2="37969" y2="95208"/>
                        <a14:foregroundMark x1="51510" y1="96250" x2="38490" y2="95417"/>
                        <a14:foregroundMark x1="45208" y1="96042" x2="36927" y2="95833"/>
                        <a14:foregroundMark x1="38802" y1="96042" x2="32917" y2="96042"/>
                        <a14:foregroundMark x1="33281" y1="96042" x2="28542" y2="96250"/>
                        <a14:foregroundMark x1="22865" y1="96875" x2="26875" y2="97500"/>
                        <a14:foregroundMark x1="20260" y1="94479" x2="22656" y2="95938"/>
                        <a14:foregroundMark x1="26250" y1="96875" x2="32865" y2="96667"/>
                        <a14:foregroundMark x1="35573" y1="96458" x2="41250" y2="96146"/>
                        <a14:foregroundMark x1="41927" y1="96563" x2="45260" y2="96458"/>
                        <a14:foregroundMark x1="45885" y1="96667" x2="42656" y2="96771"/>
                        <a14:foregroundMark x1="24010" y1="98125" x2="44323" y2="98125"/>
                        <a14:foregroundMark x1="44323" y1="98125" x2="68438" y2="97708"/>
                        <a14:foregroundMark x1="68438" y1="97708" x2="73333" y2="98125"/>
                        <a14:foregroundMark x1="78333" y1="94167" x2="77448" y2="94792"/>
                        <a14:foregroundMark x1="79219" y1="94063" x2="73906" y2="97813"/>
                        <a14:foregroundMark x1="80000" y1="93958" x2="72865" y2="99792"/>
                        <a14:foregroundMark x1="72865" y1="99792" x2="72865" y2="99792"/>
                        <a14:foregroundMark x1="40469" y1="99375" x2="35990" y2="99583"/>
                        <a14:foregroundMark x1="40781" y1="99896" x2="44167" y2="99375"/>
                        <a14:foregroundMark x1="40990" y1="99375" x2="36615" y2="99896"/>
                        <a14:foregroundMark x1="36615" y1="99896" x2="36615" y2="99896"/>
                        <a14:foregroundMark x1="35885" y1="99479" x2="32865" y2="99479"/>
                        <a14:foregroundMark x1="24844" y1="99375" x2="20781" y2="95521"/>
                        <a14:backgroundMark x1="22552" y1="98854" x2="23221" y2="99049"/>
                        <a14:backgroundMark x1="21927" y1="98021" x2="19948" y2="97083"/>
                        <a14:backgroundMark x1="76760" y1="98428" x2="79375" y2="98646"/>
                        <a14:backgroundMark x1="21458" y1="4271" x2="21458" y2="4271"/>
                        <a14:backgroundMark x1="22448" y1="3854" x2="20781" y2="4271"/>
                        <a14:backgroundMark x1="21250" y1="4479" x2="20000" y2="5833"/>
                        <a14:backgroundMark x1="2865" y1="35417" x2="2552" y2="36458"/>
                        <a14:backgroundMark x1="3073" y1="34688" x2="2708" y2="35417"/>
                        <a14:backgroundMark x1="2708" y1="36875" x2="2500" y2="36771"/>
                        <a14:backgroundMark x1="2708" y1="36250" x2="2552" y2="372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966" y="3429000"/>
            <a:ext cx="5698067" cy="3205163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AA806D-8EFE-DDFC-C777-575523FD9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5770563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endParaRPr lang="fr-FR" sz="4800" dirty="0">
              <a:latin typeface="Gill Sans MT" panose="020B0502020104020203" pitchFamily="34" charset="0"/>
            </a:endParaRPr>
          </a:p>
          <a:p>
            <a:pPr marL="0" indent="0" algn="ctr">
              <a:buNone/>
            </a:pPr>
            <a:r>
              <a:rPr lang="fr-FR" sz="4800" b="1" dirty="0">
                <a:latin typeface="Gill Sans MT" panose="020B0502020104020203" pitchFamily="34" charset="0"/>
              </a:rPr>
              <a:t>Le jeu de données est-il intéressant pour pouvoir prendre une décision d’exportation de notre activité à l’international?</a:t>
            </a:r>
          </a:p>
          <a:p>
            <a:pPr marL="0" indent="0" algn="ctr">
              <a:buNone/>
            </a:pPr>
            <a:endParaRPr lang="fr-FR" sz="4800" dirty="0">
              <a:latin typeface="Gill Sans MT" panose="020B0502020104020203" pitchFamily="34" charset="0"/>
            </a:endParaRPr>
          </a:p>
          <a:p>
            <a:pPr marL="0" indent="0" algn="ctr">
              <a:buNone/>
            </a:pPr>
            <a:endParaRPr lang="fr-FR" sz="48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981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ACB671-B0B5-6E04-1E39-76F5089AF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>
                <a:latin typeface="Gill Sans MT" panose="020B0502020104020203" pitchFamily="34" charset="0"/>
              </a:rPr>
              <a:t>Création du Score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5B55D9-250A-26F6-5E03-E06F2D898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7200" y="1943232"/>
            <a:ext cx="6214533" cy="2971536"/>
          </a:xfrm>
        </p:spPr>
        <p:txBody>
          <a:bodyPr anchor="ctr"/>
          <a:lstStyle/>
          <a:p>
            <a:pPr marL="0" indent="0" algn="just">
              <a:buNone/>
            </a:pPr>
            <a:r>
              <a:rPr lang="fr-FR" dirty="0"/>
              <a:t>       Nombre d’étudiants en secondaire</a:t>
            </a:r>
          </a:p>
          <a:p>
            <a:pPr marL="0" indent="0" algn="just">
              <a:buNone/>
            </a:pPr>
            <a:r>
              <a:rPr lang="fr-FR" dirty="0"/>
              <a:t>+ Nombre d’étudiants en post-secondaire</a:t>
            </a:r>
          </a:p>
          <a:p>
            <a:pPr marL="0" indent="0" algn="just">
              <a:buNone/>
            </a:pPr>
            <a:r>
              <a:rPr lang="fr-FR" dirty="0"/>
              <a:t>+     Nombre d’étudiants en tertiaire</a:t>
            </a:r>
          </a:p>
          <a:p>
            <a:pPr marL="0" indent="0" algn="just">
              <a:buNone/>
            </a:pPr>
            <a:r>
              <a:rPr lang="fr-FR" dirty="0"/>
              <a:t>        Pourcentage d’accès à Internet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C673902-E6C8-EED0-5955-BFCDA413E4FE}"/>
              </a:ext>
            </a:extLst>
          </p:cNvPr>
          <p:cNvCxnSpPr/>
          <p:nvPr/>
        </p:nvCxnSpPr>
        <p:spPr>
          <a:xfrm>
            <a:off x="2980267" y="3911600"/>
            <a:ext cx="623146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C1C35D56-95AB-167A-6DF0-86C1C1991F64}"/>
              </a:ext>
            </a:extLst>
          </p:cNvPr>
          <p:cNvSpPr txBox="1"/>
          <p:nvPr/>
        </p:nvSpPr>
        <p:spPr>
          <a:xfrm>
            <a:off x="2988733" y="4844146"/>
            <a:ext cx="6214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Gill Sans MT" panose="020B0502020104020203" pitchFamily="34" charset="0"/>
              </a:rPr>
              <a:t>Création de deux variables qui représentent l’évolution de population dans le nombre d’étudiants avec accès </a:t>
            </a:r>
            <a:r>
              <a:rPr lang="fr-FR">
                <a:latin typeface="Gill Sans MT" panose="020B0502020104020203" pitchFamily="34" charset="0"/>
              </a:rPr>
              <a:t>à internet</a:t>
            </a:r>
            <a:endParaRPr lang="fr-FR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535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>
            <a:extLst>
              <a:ext uri="{FF2B5EF4-FFF2-40B4-BE49-F238E27FC236}">
                <a16:creationId xmlns:a16="http://schemas.microsoft.com/office/drawing/2014/main" id="{7AFB2584-74D4-A8BC-E192-58BE2E746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37" y="85725"/>
            <a:ext cx="10829925" cy="668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274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B977DF4E-8FE0-A76A-8253-3D45B5503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38" y="85725"/>
            <a:ext cx="10829925" cy="668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8406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72CEAE-95AB-A637-F619-4BE406B73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D372CC-A461-2960-6560-DA9777913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468F13B-789C-E0A5-56C2-A53A2ECAC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14288"/>
            <a:ext cx="11049000" cy="682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705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2B9C15-F1F5-C814-FD27-C38D5F118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E4259B-9C2B-1D04-7AF9-DE5F61FCA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D8C8F21-F5FF-9D11-D591-EC7CB39D6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88" y="85725"/>
            <a:ext cx="10791825" cy="668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504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43249E-53AA-7BC1-7763-36EF7D837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Conclusions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62A7399-7578-FBC1-932D-39B152331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 numCol="2"/>
          <a:lstStyle/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Concernant les données :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fr-FR" dirty="0">
                <a:latin typeface="Gill Sans MT" panose="020B0502020104020203" pitchFamily="34" charset="0"/>
              </a:rPr>
              <a:t>Très grande variété de données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fr-FR" dirty="0">
                <a:latin typeface="Gill Sans MT" panose="020B0502020104020203" pitchFamily="34" charset="0"/>
              </a:rPr>
              <a:t>Beaucoup de pays</a:t>
            </a:r>
          </a:p>
          <a:p>
            <a:pPr marL="0" indent="0"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Concernant les scores : </a:t>
            </a:r>
          </a:p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	</a:t>
            </a:r>
            <a:r>
              <a:rPr lang="fr-FR" sz="2400" dirty="0">
                <a:latin typeface="Gill Sans MT" panose="020B0502020104020203" pitchFamily="34" charset="0"/>
              </a:rPr>
              <a:t>Top pays : </a:t>
            </a:r>
          </a:p>
          <a:p>
            <a:pPr marL="0" indent="0">
              <a:buNone/>
            </a:pPr>
            <a:r>
              <a:rPr lang="fr-FR" sz="2400" dirty="0">
                <a:latin typeface="Gill Sans MT" panose="020B0502020104020203" pitchFamily="34" charset="0"/>
              </a:rPr>
              <a:t>Inde,  Turquie, Mexique, Royaume-Unis, Indonésie</a:t>
            </a:r>
          </a:p>
          <a:p>
            <a:pPr marL="0" indent="0"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marL="0" indent="0"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lvl="2">
              <a:buFont typeface="Wingdings" panose="05000000000000000000" pitchFamily="2" charset="2"/>
              <a:buChar char="Ø"/>
            </a:pPr>
            <a:r>
              <a:rPr lang="fr-FR" dirty="0">
                <a:latin typeface="Gill Sans MT" panose="020B0502020104020203" pitchFamily="34" charset="0"/>
              </a:rPr>
              <a:t>Beaucoup de données manquantes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fr-FR" dirty="0">
                <a:latin typeface="Gill Sans MT" panose="020B0502020104020203" pitchFamily="34" charset="0"/>
              </a:rPr>
              <a:t>Données s’arrêtent en 2016</a:t>
            </a:r>
          </a:p>
          <a:p>
            <a:pPr lvl="2">
              <a:buFont typeface="Wingdings" panose="05000000000000000000" pitchFamily="2" charset="2"/>
              <a:buChar char="Ø"/>
            </a:pPr>
            <a:endParaRPr lang="fr-FR" sz="2400" dirty="0">
              <a:latin typeface="Gill Sans MT" panose="020B0502020104020203" pitchFamily="34" charset="0"/>
            </a:endParaRPr>
          </a:p>
          <a:p>
            <a:pPr lvl="2">
              <a:buFont typeface="Wingdings" panose="05000000000000000000" pitchFamily="2" charset="2"/>
              <a:buChar char="Ø"/>
            </a:pPr>
            <a:endParaRPr lang="fr-FR" sz="2400" dirty="0">
              <a:latin typeface="Gill Sans MT" panose="020B0502020104020203" pitchFamily="34" charset="0"/>
            </a:endParaRPr>
          </a:p>
          <a:p>
            <a:pPr lvl="2">
              <a:buFont typeface="Wingdings" panose="05000000000000000000" pitchFamily="2" charset="2"/>
              <a:buChar char="Ø"/>
            </a:pPr>
            <a:endParaRPr lang="fr-FR" sz="2400" dirty="0">
              <a:latin typeface="Gill Sans MT" panose="020B0502020104020203" pitchFamily="34" charset="0"/>
            </a:endParaRPr>
          </a:p>
          <a:p>
            <a:pPr marL="914400" lvl="2" indent="0">
              <a:buNone/>
            </a:pPr>
            <a:r>
              <a:rPr lang="fr-FR" sz="2400" dirty="0">
                <a:latin typeface="Gill Sans MT" panose="020B0502020104020203" pitchFamily="34" charset="0"/>
              </a:rPr>
              <a:t>Top population : </a:t>
            </a:r>
          </a:p>
          <a:p>
            <a:pPr marL="914400" lvl="2" indent="0">
              <a:buNone/>
            </a:pPr>
            <a:r>
              <a:rPr lang="fr-FR" sz="2400" dirty="0">
                <a:latin typeface="Gill Sans MT" panose="020B0502020104020203" pitchFamily="34" charset="0"/>
              </a:rPr>
              <a:t>Chine, Etats-Unis, Brésil, France, Italie</a:t>
            </a:r>
          </a:p>
          <a:p>
            <a:pPr lvl="2">
              <a:buFont typeface="Wingdings" panose="05000000000000000000" pitchFamily="2" charset="2"/>
              <a:buChar char="Ø"/>
            </a:pPr>
            <a:endParaRPr lang="fr-FR" dirty="0">
              <a:latin typeface="Gill Sans MT" panose="020B0502020104020203" pitchFamily="34" charset="0"/>
            </a:endParaRPr>
          </a:p>
          <a:p>
            <a:pPr marL="914400" lvl="2" indent="0">
              <a:buNone/>
            </a:pPr>
            <a:endParaRPr lang="fr-FR" dirty="0">
              <a:latin typeface="Gill Sans MT" panose="020B0502020104020203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0613C0B-C771-7A2A-63BA-1067B5DFD4EB}"/>
              </a:ext>
            </a:extLst>
          </p:cNvPr>
          <p:cNvSpPr txBox="1"/>
          <p:nvPr/>
        </p:nvSpPr>
        <p:spPr>
          <a:xfrm>
            <a:off x="3975100" y="5167312"/>
            <a:ext cx="42417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400" dirty="0">
                <a:latin typeface="Gill Sans MT" panose="020B0502020104020203" pitchFamily="34" charset="0"/>
              </a:rPr>
              <a:t>Top évolution de population :</a:t>
            </a:r>
          </a:p>
          <a:p>
            <a:r>
              <a:rPr lang="fr-FR" sz="2400" dirty="0">
                <a:latin typeface="Gill Sans MT" panose="020B0502020104020203" pitchFamily="34" charset="0"/>
              </a:rPr>
              <a:t>Myanmar, Niger, Burundi, Lesotho, Mauritanie</a:t>
            </a:r>
          </a:p>
        </p:txBody>
      </p:sp>
    </p:spTree>
    <p:extLst>
      <p:ext uri="{BB962C8B-B14F-4D97-AF65-F5344CB8AC3E}">
        <p14:creationId xmlns:p14="http://schemas.microsoft.com/office/powerpoint/2010/main" val="4031977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EDCD41-775C-36A4-0E59-09360FB01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Présentation des données :	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D0FC6C-95F2-716D-5B8B-8D8AEC01C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5294" y="1690688"/>
            <a:ext cx="6451599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5 fichiers de données :</a:t>
            </a:r>
          </a:p>
          <a:p>
            <a:endParaRPr lang="fr-FR" dirty="0">
              <a:latin typeface="Gill Sans MT" panose="020B0502020104020203" pitchFamily="34" charset="0"/>
            </a:endParaRPr>
          </a:p>
          <a:p>
            <a:pPr lvl="2"/>
            <a:r>
              <a:rPr lang="fr-FR" dirty="0">
                <a:latin typeface="Gill Sans MT" panose="020B0502020104020203" pitchFamily="34" charset="0"/>
              </a:rPr>
              <a:t>Données principales temporelles.</a:t>
            </a:r>
          </a:p>
          <a:p>
            <a:pPr lvl="2"/>
            <a:endParaRPr lang="fr-FR" dirty="0">
              <a:latin typeface="Gill Sans MT" panose="020B0502020104020203" pitchFamily="34" charset="0"/>
            </a:endParaRPr>
          </a:p>
          <a:p>
            <a:pPr lvl="2"/>
            <a:r>
              <a:rPr lang="fr-FR" dirty="0">
                <a:latin typeface="Gill Sans MT" panose="020B0502020104020203" pitchFamily="34" charset="0"/>
              </a:rPr>
              <a:t>Données de description des pays.</a:t>
            </a:r>
          </a:p>
          <a:p>
            <a:pPr lvl="2"/>
            <a:endParaRPr lang="fr-FR" dirty="0">
              <a:latin typeface="Gill Sans MT" panose="020B0502020104020203" pitchFamily="34" charset="0"/>
            </a:endParaRPr>
          </a:p>
          <a:p>
            <a:pPr lvl="2"/>
            <a:r>
              <a:rPr lang="fr-FR" dirty="0">
                <a:latin typeface="Gill Sans MT" panose="020B0502020104020203" pitchFamily="34" charset="0"/>
              </a:rPr>
              <a:t>Données de description des indicateurs.</a:t>
            </a:r>
          </a:p>
          <a:p>
            <a:pPr lvl="2"/>
            <a:endParaRPr lang="fr-FR" dirty="0">
              <a:latin typeface="Gill Sans MT" panose="020B0502020104020203" pitchFamily="34" charset="0"/>
            </a:endParaRPr>
          </a:p>
          <a:p>
            <a:pPr lvl="2"/>
            <a:r>
              <a:rPr lang="fr-FR" dirty="0">
                <a:latin typeface="Gill Sans MT" panose="020B0502020104020203" pitchFamily="34" charset="0"/>
              </a:rPr>
              <a:t>Données de lien entre les pays et les indicateurs.</a:t>
            </a:r>
          </a:p>
          <a:p>
            <a:pPr lvl="2"/>
            <a:endParaRPr lang="fr-FR" dirty="0">
              <a:latin typeface="Gill Sans MT" panose="020B0502020104020203" pitchFamily="34" charset="0"/>
            </a:endParaRPr>
          </a:p>
          <a:p>
            <a:pPr lvl="2"/>
            <a:r>
              <a:rPr lang="fr-FR" dirty="0">
                <a:latin typeface="Gill Sans MT" panose="020B0502020104020203" pitchFamily="34" charset="0"/>
              </a:rPr>
              <a:t>Données de méthode de récolte des données.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1128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96292E-E7AD-3EEE-8A22-EE6B4E638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Forme des données :</a:t>
            </a:r>
          </a:p>
        </p:txBody>
      </p:sp>
      <p:graphicFrame>
        <p:nvGraphicFramePr>
          <p:cNvPr id="5" name="Tableau 5">
            <a:extLst>
              <a:ext uri="{FF2B5EF4-FFF2-40B4-BE49-F238E27FC236}">
                <a16:creationId xmlns:a16="http://schemas.microsoft.com/office/drawing/2014/main" id="{12D44A33-C7F6-0176-FC6F-0298DB5434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0962202"/>
              </p:ext>
            </p:extLst>
          </p:nvPr>
        </p:nvGraphicFramePr>
        <p:xfrm>
          <a:off x="1498600" y="2101875"/>
          <a:ext cx="9192728" cy="309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5624">
                  <a:extLst>
                    <a:ext uri="{9D8B030D-6E8A-4147-A177-3AD203B41FA5}">
                      <a16:colId xmlns:a16="http://schemas.microsoft.com/office/drawing/2014/main" val="2691012222"/>
                    </a:ext>
                  </a:extLst>
                </a:gridCol>
                <a:gridCol w="3063552">
                  <a:extLst>
                    <a:ext uri="{9D8B030D-6E8A-4147-A177-3AD203B41FA5}">
                      <a16:colId xmlns:a16="http://schemas.microsoft.com/office/drawing/2014/main" val="4051837038"/>
                    </a:ext>
                  </a:extLst>
                </a:gridCol>
                <a:gridCol w="3063552">
                  <a:extLst>
                    <a:ext uri="{9D8B030D-6E8A-4147-A177-3AD203B41FA5}">
                      <a16:colId xmlns:a16="http://schemas.microsoft.com/office/drawing/2014/main" val="3900259394"/>
                    </a:ext>
                  </a:extLst>
                </a:gridCol>
              </a:tblGrid>
              <a:tr h="282822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Tableau de données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Nombre de lignes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Nombre de colonne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351006"/>
                  </a:ext>
                </a:extLst>
              </a:tr>
              <a:tr h="471508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principales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886 930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910445"/>
                  </a:ext>
                </a:extLst>
              </a:tr>
              <a:tr h="565643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des pays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241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94925"/>
                  </a:ext>
                </a:extLst>
              </a:tr>
              <a:tr h="565643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des séries par pays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613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772072"/>
                  </a:ext>
                </a:extLst>
              </a:tr>
              <a:tr h="565643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des notes des séries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643 638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411513"/>
                  </a:ext>
                </a:extLst>
              </a:tr>
              <a:tr h="565643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des séries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3665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9931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5939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C841CC-8601-D00C-8517-FEE913CEA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865" y="337614"/>
            <a:ext cx="6282267" cy="1325563"/>
          </a:xfrm>
        </p:spPr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Qualité du jeu de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5D98B6-939F-4F07-2947-D1B05268E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214153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Pas de données dupliquées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graphicFrame>
        <p:nvGraphicFramePr>
          <p:cNvPr id="4" name="Tableau 5">
            <a:extLst>
              <a:ext uri="{FF2B5EF4-FFF2-40B4-BE49-F238E27FC236}">
                <a16:creationId xmlns:a16="http://schemas.microsoft.com/office/drawing/2014/main" id="{D89BD978-22CF-B014-5D18-38AFC4B066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7766705"/>
              </p:ext>
            </p:extLst>
          </p:nvPr>
        </p:nvGraphicFramePr>
        <p:xfrm>
          <a:off x="1803399" y="2914675"/>
          <a:ext cx="8585201" cy="309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4052">
                  <a:extLst>
                    <a:ext uri="{9D8B030D-6E8A-4147-A177-3AD203B41FA5}">
                      <a16:colId xmlns:a16="http://schemas.microsoft.com/office/drawing/2014/main" val="2691012222"/>
                    </a:ext>
                  </a:extLst>
                </a:gridCol>
                <a:gridCol w="4291149">
                  <a:extLst>
                    <a:ext uri="{9D8B030D-6E8A-4147-A177-3AD203B41FA5}">
                      <a16:colId xmlns:a16="http://schemas.microsoft.com/office/drawing/2014/main" val="4051837038"/>
                    </a:ext>
                  </a:extLst>
                </a:gridCol>
              </a:tblGrid>
              <a:tr h="282822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Tableaux de données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Pourcentage de données manquantes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351006"/>
                  </a:ext>
                </a:extLst>
              </a:tr>
              <a:tr h="471508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principales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85,9 %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910445"/>
                  </a:ext>
                </a:extLst>
              </a:tr>
              <a:tr h="565643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des pays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30,52 %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94925"/>
                  </a:ext>
                </a:extLst>
              </a:tr>
              <a:tr h="565643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des séries par pays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71,72 %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772072"/>
                  </a:ext>
                </a:extLst>
              </a:tr>
              <a:tr h="565643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des notes des séries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411513"/>
                  </a:ext>
                </a:extLst>
              </a:tr>
              <a:tr h="565643">
                <a:tc>
                  <a:txBody>
                    <a:bodyPr/>
                    <a:lstStyle/>
                    <a:p>
                      <a:r>
                        <a:rPr lang="fr-FR" dirty="0">
                          <a:latin typeface="Gill Sans MT" panose="020B0502020104020203" pitchFamily="34" charset="0"/>
                        </a:rPr>
                        <a:t>Données des séries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Gill Sans MT" panose="020B0502020104020203" pitchFamily="34" charset="0"/>
                        </a:rPr>
                        <a:t>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9931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5816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E781B1-D100-F1A0-27F8-41FDF5D34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dirty="0">
                <a:latin typeface="Gill Sans MT" panose="020B0502020104020203" pitchFamily="34" charset="0"/>
              </a:rPr>
              <a:t>Description du tableau de données principales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24628C-84C8-D3B0-5A25-C6C335EC5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115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3665 indicateurs uniques</a:t>
            </a:r>
          </a:p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242 pays</a:t>
            </a:r>
          </a:p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Types des colonnes : </a:t>
            </a:r>
          </a:p>
          <a:p>
            <a:endParaRPr lang="fr-FR" sz="1000" dirty="0">
              <a:latin typeface="Gill Sans MT" panose="020B0502020104020203" pitchFamily="34" charset="0"/>
            </a:endParaRPr>
          </a:p>
          <a:p>
            <a:pPr lvl="2"/>
            <a:r>
              <a:rPr lang="fr-FR" b="1" u="sng" dirty="0">
                <a:latin typeface="Gill Sans MT" panose="020B0502020104020203" pitchFamily="34" charset="0"/>
              </a:rPr>
              <a:t>Object</a:t>
            </a:r>
            <a:r>
              <a:rPr lang="fr-FR" dirty="0">
                <a:latin typeface="Gill Sans MT" panose="020B0502020104020203" pitchFamily="34" charset="0"/>
              </a:rPr>
              <a:t> pour les 4 colonnes suivantes : Country Name, Country Code, Indicator Name, Indicator Code.</a:t>
            </a:r>
          </a:p>
          <a:p>
            <a:pPr marL="914400" lvl="2" indent="0"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lvl="2"/>
            <a:r>
              <a:rPr lang="fr-FR" b="1" u="sng" dirty="0">
                <a:latin typeface="Gill Sans MT" panose="020B0502020104020203" pitchFamily="34" charset="0"/>
              </a:rPr>
              <a:t>Float64</a:t>
            </a:r>
            <a:r>
              <a:rPr lang="fr-FR" dirty="0">
                <a:latin typeface="Gill Sans MT" panose="020B0502020104020203" pitchFamily="34" charset="0"/>
              </a:rPr>
              <a:t> pour toutes les colonnes de date</a:t>
            </a:r>
          </a:p>
          <a:p>
            <a:endParaRPr lang="fr-FR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998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E781B1-D100-F1A0-27F8-41FDF5D3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96"/>
            <a:ext cx="10515600" cy="871538"/>
          </a:xfrm>
        </p:spPr>
        <p:txBody>
          <a:bodyPr>
            <a:normAutofit/>
          </a:bodyPr>
          <a:lstStyle/>
          <a:p>
            <a:pPr algn="ctr"/>
            <a:r>
              <a:rPr lang="fr-FR" sz="3200" dirty="0">
                <a:latin typeface="Gill Sans MT" panose="020B0502020104020203" pitchFamily="34" charset="0"/>
              </a:rPr>
              <a:t>Description du tableau de données des pays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24628C-84C8-D3B0-5A25-C6C335EC5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01158"/>
            <a:ext cx="10515600" cy="2563284"/>
          </a:xfrm>
        </p:spPr>
        <p:txBody>
          <a:bodyPr/>
          <a:lstStyle/>
          <a:p>
            <a:pPr marL="0" indent="0">
              <a:buNone/>
            </a:pPr>
            <a:r>
              <a:rPr lang="fr-FR" sz="2400" dirty="0">
                <a:latin typeface="Gill Sans MT" panose="020B0502020104020203" pitchFamily="34" charset="0"/>
              </a:rPr>
              <a:t>241 pays</a:t>
            </a:r>
          </a:p>
          <a:p>
            <a:pPr marL="0" indent="0">
              <a:buNone/>
            </a:pPr>
            <a:r>
              <a:rPr lang="fr-FR" sz="2400" dirty="0">
                <a:latin typeface="Gill Sans MT" panose="020B0502020104020203" pitchFamily="34" charset="0"/>
              </a:rPr>
              <a:t>Types des colonnes : </a:t>
            </a:r>
          </a:p>
          <a:p>
            <a:endParaRPr lang="fr-FR" sz="2400" dirty="0">
              <a:latin typeface="Gill Sans MT" panose="020B0502020104020203" pitchFamily="34" charset="0"/>
            </a:endParaRPr>
          </a:p>
          <a:p>
            <a:pPr lvl="2"/>
            <a:r>
              <a:rPr lang="fr-FR" sz="2400" b="1" u="sng" dirty="0">
                <a:latin typeface="Gill Sans MT" panose="020B0502020104020203" pitchFamily="34" charset="0"/>
              </a:rPr>
              <a:t>Object</a:t>
            </a:r>
            <a:r>
              <a:rPr lang="fr-FR" sz="2400" dirty="0">
                <a:latin typeface="Gill Sans MT" panose="020B0502020104020203" pitchFamily="34" charset="0"/>
              </a:rPr>
              <a:t> pour la plupart des colonnes.</a:t>
            </a:r>
          </a:p>
          <a:p>
            <a:pPr lvl="2"/>
            <a:r>
              <a:rPr lang="fr-FR" sz="2400" b="1" u="sng" dirty="0">
                <a:latin typeface="Gill Sans MT" panose="020B0502020104020203" pitchFamily="34" charset="0"/>
              </a:rPr>
              <a:t>Float64</a:t>
            </a:r>
            <a:r>
              <a:rPr lang="fr-FR" sz="2400" dirty="0">
                <a:latin typeface="Gill Sans MT" panose="020B0502020104020203" pitchFamily="34" charset="0"/>
              </a:rPr>
              <a:t> pour toutes les colonnes de dates</a:t>
            </a:r>
          </a:p>
          <a:p>
            <a:endParaRPr lang="fr-FR" dirty="0">
              <a:latin typeface="Gill Sans MT" panose="020B0502020104020203" pitchFamily="34" charset="0"/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ADECDD84-869E-1015-3BA4-97A29AE56632}"/>
              </a:ext>
            </a:extLst>
          </p:cNvPr>
          <p:cNvSpPr txBox="1">
            <a:spLocks/>
          </p:cNvSpPr>
          <p:nvPr/>
        </p:nvSpPr>
        <p:spPr>
          <a:xfrm>
            <a:off x="838200" y="4131204"/>
            <a:ext cx="10515600" cy="25632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Gill Sans MT" panose="020B0502020104020203" pitchFamily="34" charset="0"/>
              </a:rPr>
              <a:t>3665 indicateurs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Gill Sans MT" panose="020B0502020104020203" pitchFamily="34" charset="0"/>
              </a:rPr>
              <a:t>Types des colonnes : </a:t>
            </a:r>
          </a:p>
          <a:p>
            <a:endParaRPr lang="fr-FR" sz="1000" dirty="0">
              <a:latin typeface="Gill Sans MT" panose="020B0502020104020203" pitchFamily="34" charset="0"/>
            </a:endParaRPr>
          </a:p>
          <a:p>
            <a:pPr lvl="2"/>
            <a:r>
              <a:rPr lang="fr-FR" b="1" u="sng" dirty="0">
                <a:latin typeface="Gill Sans MT" panose="020B0502020104020203" pitchFamily="34" charset="0"/>
              </a:rPr>
              <a:t>Object</a:t>
            </a:r>
            <a:r>
              <a:rPr lang="fr-FR" dirty="0">
                <a:latin typeface="Gill Sans MT" panose="020B0502020104020203" pitchFamily="34" charset="0"/>
              </a:rPr>
              <a:t> pour toutes les colonnes avec des données</a:t>
            </a:r>
          </a:p>
          <a:p>
            <a:pPr lvl="2"/>
            <a:r>
              <a:rPr lang="fr-FR" b="1" u="sng" dirty="0">
                <a:latin typeface="Gill Sans MT" panose="020B0502020104020203" pitchFamily="34" charset="0"/>
              </a:rPr>
              <a:t>Float64</a:t>
            </a:r>
            <a:r>
              <a:rPr lang="fr-FR" dirty="0">
                <a:latin typeface="Gill Sans MT" panose="020B0502020104020203" pitchFamily="34" charset="0"/>
              </a:rPr>
              <a:t> pour les 5 colonnes vides</a:t>
            </a:r>
          </a:p>
          <a:p>
            <a:endParaRPr lang="fr-FR" dirty="0">
              <a:latin typeface="Gill Sans MT" panose="020B0502020104020203" pitchFamily="34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510A5547-D470-D32B-C078-781B3BA6E2AD}"/>
              </a:ext>
            </a:extLst>
          </p:cNvPr>
          <p:cNvSpPr txBox="1">
            <a:spLocks/>
          </p:cNvSpPr>
          <p:nvPr/>
        </p:nvSpPr>
        <p:spPr>
          <a:xfrm>
            <a:off x="838200" y="3259666"/>
            <a:ext cx="10515600" cy="8715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200" dirty="0">
                <a:latin typeface="Gill Sans MT" panose="020B0502020104020203" pitchFamily="34" charset="0"/>
              </a:rPr>
              <a:t>Description du tableau des séries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2E1043E3-06DE-0623-3B02-4BAEB7404612}"/>
              </a:ext>
            </a:extLst>
          </p:cNvPr>
          <p:cNvCxnSpPr/>
          <p:nvPr/>
        </p:nvCxnSpPr>
        <p:spPr>
          <a:xfrm>
            <a:off x="0" y="3271308"/>
            <a:ext cx="12192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3569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A24628C-84C8-D3B0-5A25-C6C335EC5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7492"/>
            <a:ext cx="10515600" cy="2331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>
                <a:latin typeface="Gill Sans MT" panose="020B0502020104020203" pitchFamily="34" charset="0"/>
              </a:rPr>
              <a:t>21 indicateurs</a:t>
            </a:r>
          </a:p>
          <a:p>
            <a:pPr marL="0" indent="0">
              <a:buNone/>
            </a:pPr>
            <a:r>
              <a:rPr lang="fr-FR" sz="2400" dirty="0">
                <a:latin typeface="Gill Sans MT" panose="020B0502020104020203" pitchFamily="34" charset="0"/>
              </a:rPr>
              <a:t>221 pays</a:t>
            </a:r>
          </a:p>
          <a:p>
            <a:pPr marL="0" indent="0">
              <a:buNone/>
            </a:pPr>
            <a:endParaRPr lang="fr-FR" sz="2400" dirty="0">
              <a:latin typeface="Gill Sans MT" panose="020B0502020104020203" pitchFamily="34" charset="0"/>
            </a:endParaRPr>
          </a:p>
          <a:p>
            <a:pPr marL="0" indent="0">
              <a:buNone/>
            </a:pPr>
            <a:r>
              <a:rPr lang="fr-FR" sz="2400" dirty="0">
                <a:latin typeface="Gill Sans MT" panose="020B0502020104020203" pitchFamily="34" charset="0"/>
              </a:rPr>
              <a:t>Types des colonnes : </a:t>
            </a:r>
            <a:r>
              <a:rPr lang="fr-FR" sz="2400" b="1" u="sng" dirty="0">
                <a:latin typeface="Gill Sans MT" panose="020B0502020104020203" pitchFamily="34" charset="0"/>
              </a:rPr>
              <a:t>Object</a:t>
            </a:r>
            <a:r>
              <a:rPr lang="fr-FR" sz="2400" dirty="0">
                <a:latin typeface="Gill Sans MT" panose="020B0502020104020203" pitchFamily="34" charset="0"/>
              </a:rPr>
              <a:t> pour les 3 colonnes</a:t>
            </a:r>
          </a:p>
          <a:p>
            <a:pPr marL="0" indent="0">
              <a:buNone/>
            </a:pPr>
            <a:endParaRPr lang="fr-FR" dirty="0">
              <a:latin typeface="Gill Sans MT" panose="020B0502020104020203" pitchFamily="34" charset="0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EE781B1-D100-F1A0-27F8-41FDF5D34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9926"/>
            <a:ext cx="10515600" cy="786342"/>
          </a:xfrm>
        </p:spPr>
        <p:txBody>
          <a:bodyPr>
            <a:normAutofit/>
          </a:bodyPr>
          <a:lstStyle/>
          <a:p>
            <a:pPr algn="ctr"/>
            <a:r>
              <a:rPr lang="fr-FR" sz="3200" dirty="0">
                <a:latin typeface="Gill Sans MT" panose="020B0502020104020203" pitchFamily="34" charset="0"/>
              </a:rPr>
              <a:t>Description du tableau des séries par pays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2D27A7DE-A244-8ACA-1470-517C12AF0B0D}"/>
              </a:ext>
            </a:extLst>
          </p:cNvPr>
          <p:cNvSpPr txBox="1">
            <a:spLocks/>
          </p:cNvSpPr>
          <p:nvPr/>
        </p:nvSpPr>
        <p:spPr>
          <a:xfrm>
            <a:off x="838200" y="60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200" dirty="0">
                <a:latin typeface="Gill Sans MT" panose="020B0502020104020203" pitchFamily="34" charset="0"/>
              </a:rPr>
              <a:t>Description du tableau des séries par pays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68008F9C-BB4E-A86D-461F-57A35552A721}"/>
              </a:ext>
            </a:extLst>
          </p:cNvPr>
          <p:cNvSpPr txBox="1">
            <a:spLocks/>
          </p:cNvSpPr>
          <p:nvPr/>
        </p:nvSpPr>
        <p:spPr>
          <a:xfrm>
            <a:off x="838200" y="3996268"/>
            <a:ext cx="10515600" cy="2331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2400" dirty="0">
                <a:latin typeface="Gill Sans MT" panose="020B0502020104020203" pitchFamily="34" charset="0"/>
              </a:rPr>
              <a:t>1558 indicateurs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sz="2400" dirty="0">
                <a:latin typeface="Gill Sans MT" panose="020B0502020104020203" pitchFamily="34" charset="0"/>
              </a:rPr>
              <a:t>239 pays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sz="2400" dirty="0">
                <a:latin typeface="Gill Sans MT" panose="020B0502020104020203" pitchFamily="34" charset="0"/>
              </a:rPr>
              <a:t>56 Années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2400" dirty="0">
              <a:latin typeface="Gill Sans MT" panose="020B05020201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FR" sz="2400" dirty="0">
                <a:latin typeface="Gill Sans MT" panose="020B0502020104020203" pitchFamily="34" charset="0"/>
              </a:rPr>
              <a:t>Types des colonnes : </a:t>
            </a:r>
            <a:r>
              <a:rPr lang="fr-FR" sz="2400" b="1" u="sng" dirty="0">
                <a:latin typeface="Gill Sans MT" panose="020B0502020104020203" pitchFamily="34" charset="0"/>
              </a:rPr>
              <a:t>Object</a:t>
            </a:r>
            <a:r>
              <a:rPr lang="fr-FR" sz="2400" dirty="0">
                <a:latin typeface="Gill Sans MT" panose="020B0502020104020203" pitchFamily="34" charset="0"/>
              </a:rPr>
              <a:t> pour les 4 colonnes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sz="2400" dirty="0">
              <a:latin typeface="Gill Sans MT" panose="020B0502020104020203" pitchFamily="34" charset="0"/>
            </a:endParaRP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3DEF0E9-E7C9-47CE-571E-58B2BB0B5C14}"/>
              </a:ext>
            </a:extLst>
          </p:cNvPr>
          <p:cNvCxnSpPr/>
          <p:nvPr/>
        </p:nvCxnSpPr>
        <p:spPr>
          <a:xfrm>
            <a:off x="0" y="3081867"/>
            <a:ext cx="12192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205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064EFD-D0EC-CD84-0A92-EA6FE9A52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ill Sans MT" panose="020B0502020104020203" pitchFamily="34" charset="0"/>
              </a:rPr>
              <a:t>Données Intéressantes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4A4E5DE-DDEF-1076-A920-75C082A73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02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4 indicateurs choisis : 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fr-FR" dirty="0" err="1">
                <a:latin typeface="Gill Sans MT" panose="020B0502020104020203" pitchFamily="34" charset="0"/>
              </a:rPr>
              <a:t>Enrolment</a:t>
            </a:r>
            <a:r>
              <a:rPr lang="fr-FR" dirty="0">
                <a:latin typeface="Gill Sans MT" panose="020B0502020104020203" pitchFamily="34" charset="0"/>
              </a:rPr>
              <a:t> in post-</a:t>
            </a:r>
            <a:r>
              <a:rPr lang="fr-FR" dirty="0" err="1">
                <a:latin typeface="Gill Sans MT" panose="020B0502020104020203" pitchFamily="34" charset="0"/>
              </a:rPr>
              <a:t>secondary</a:t>
            </a:r>
            <a:r>
              <a:rPr lang="fr-FR" dirty="0">
                <a:latin typeface="Gill Sans MT" panose="020B0502020104020203" pitchFamily="34" charset="0"/>
              </a:rPr>
              <a:t> non-</a:t>
            </a:r>
            <a:r>
              <a:rPr lang="fr-FR" dirty="0" err="1">
                <a:latin typeface="Gill Sans MT" panose="020B0502020104020203" pitchFamily="34" charset="0"/>
              </a:rPr>
              <a:t>tertiary</a:t>
            </a:r>
            <a:r>
              <a:rPr lang="fr-FR" dirty="0">
                <a:latin typeface="Gill Sans MT" panose="020B0502020104020203" pitchFamily="34" charset="0"/>
              </a:rPr>
              <a:t> </a:t>
            </a:r>
            <a:r>
              <a:rPr lang="fr-FR" dirty="0" err="1">
                <a:latin typeface="Gill Sans MT" panose="020B0502020104020203" pitchFamily="34" charset="0"/>
              </a:rPr>
              <a:t>education</a:t>
            </a:r>
            <a:r>
              <a:rPr lang="fr-FR" dirty="0">
                <a:latin typeface="Gill Sans MT" panose="020B0502020104020203" pitchFamily="34" charset="0"/>
              </a:rPr>
              <a:t>, </a:t>
            </a:r>
            <a:r>
              <a:rPr lang="fr-FR" dirty="0" err="1">
                <a:latin typeface="Gill Sans MT" panose="020B0502020104020203" pitchFamily="34" charset="0"/>
              </a:rPr>
              <a:t>both</a:t>
            </a:r>
            <a:r>
              <a:rPr lang="fr-FR" dirty="0">
                <a:latin typeface="Gill Sans MT" panose="020B0502020104020203" pitchFamily="34" charset="0"/>
              </a:rPr>
              <a:t> sexes (</a:t>
            </a:r>
            <a:r>
              <a:rPr lang="fr-FR" dirty="0" err="1">
                <a:latin typeface="Gill Sans MT" panose="020B0502020104020203" pitchFamily="34" charset="0"/>
              </a:rPr>
              <a:t>number</a:t>
            </a:r>
            <a:r>
              <a:rPr lang="fr-FR" dirty="0">
                <a:latin typeface="Gill Sans MT" panose="020B0502020104020203" pitchFamily="34" charset="0"/>
              </a:rPr>
              <a:t>)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fr-FR" dirty="0" err="1">
                <a:latin typeface="Gill Sans MT" panose="020B0502020104020203" pitchFamily="34" charset="0"/>
              </a:rPr>
              <a:t>Enrolment</a:t>
            </a:r>
            <a:r>
              <a:rPr lang="fr-FR" dirty="0">
                <a:latin typeface="Gill Sans MT" panose="020B0502020104020203" pitchFamily="34" charset="0"/>
              </a:rPr>
              <a:t> in </a:t>
            </a:r>
            <a:r>
              <a:rPr lang="fr-FR" dirty="0" err="1">
                <a:latin typeface="Gill Sans MT" panose="020B0502020104020203" pitchFamily="34" charset="0"/>
              </a:rPr>
              <a:t>secondary</a:t>
            </a:r>
            <a:r>
              <a:rPr lang="fr-FR" dirty="0">
                <a:latin typeface="Gill Sans MT" panose="020B0502020104020203" pitchFamily="34" charset="0"/>
              </a:rPr>
              <a:t> </a:t>
            </a:r>
            <a:r>
              <a:rPr lang="fr-FR" dirty="0" err="1">
                <a:latin typeface="Gill Sans MT" panose="020B0502020104020203" pitchFamily="34" charset="0"/>
              </a:rPr>
              <a:t>education</a:t>
            </a:r>
            <a:r>
              <a:rPr lang="fr-FR" dirty="0">
                <a:latin typeface="Gill Sans MT" panose="020B0502020104020203" pitchFamily="34" charset="0"/>
              </a:rPr>
              <a:t>, </a:t>
            </a:r>
            <a:r>
              <a:rPr lang="fr-FR" dirty="0" err="1">
                <a:latin typeface="Gill Sans MT" panose="020B0502020104020203" pitchFamily="34" charset="0"/>
              </a:rPr>
              <a:t>both</a:t>
            </a:r>
            <a:r>
              <a:rPr lang="fr-FR" dirty="0">
                <a:latin typeface="Gill Sans MT" panose="020B0502020104020203" pitchFamily="34" charset="0"/>
              </a:rPr>
              <a:t> sexes (</a:t>
            </a:r>
            <a:r>
              <a:rPr lang="fr-FR" dirty="0" err="1">
                <a:latin typeface="Gill Sans MT" panose="020B0502020104020203" pitchFamily="34" charset="0"/>
              </a:rPr>
              <a:t>number</a:t>
            </a:r>
            <a:r>
              <a:rPr lang="fr-FR" dirty="0">
                <a:latin typeface="Gill Sans MT" panose="020B0502020104020203" pitchFamily="34" charset="0"/>
              </a:rPr>
              <a:t>)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fr-FR" dirty="0" err="1">
                <a:latin typeface="Gill Sans MT" panose="020B0502020104020203" pitchFamily="34" charset="0"/>
              </a:rPr>
              <a:t>Enrolment</a:t>
            </a:r>
            <a:r>
              <a:rPr lang="fr-FR" dirty="0">
                <a:latin typeface="Gill Sans MT" panose="020B0502020104020203" pitchFamily="34" charset="0"/>
              </a:rPr>
              <a:t> in </a:t>
            </a:r>
            <a:r>
              <a:rPr lang="fr-FR" dirty="0" err="1">
                <a:latin typeface="Gill Sans MT" panose="020B0502020104020203" pitchFamily="34" charset="0"/>
              </a:rPr>
              <a:t>tertiary</a:t>
            </a:r>
            <a:r>
              <a:rPr lang="fr-FR" dirty="0">
                <a:latin typeface="Gill Sans MT" panose="020B0502020104020203" pitchFamily="34" charset="0"/>
              </a:rPr>
              <a:t> </a:t>
            </a:r>
            <a:r>
              <a:rPr lang="fr-FR" dirty="0" err="1">
                <a:latin typeface="Gill Sans MT" panose="020B0502020104020203" pitchFamily="34" charset="0"/>
              </a:rPr>
              <a:t>education</a:t>
            </a:r>
            <a:r>
              <a:rPr lang="fr-FR" dirty="0">
                <a:latin typeface="Gill Sans MT" panose="020B0502020104020203" pitchFamily="34" charset="0"/>
              </a:rPr>
              <a:t>, all programmes, </a:t>
            </a:r>
            <a:r>
              <a:rPr lang="fr-FR" dirty="0" err="1">
                <a:latin typeface="Gill Sans MT" panose="020B0502020104020203" pitchFamily="34" charset="0"/>
              </a:rPr>
              <a:t>both</a:t>
            </a:r>
            <a:r>
              <a:rPr lang="fr-FR" dirty="0">
                <a:latin typeface="Gill Sans MT" panose="020B0502020104020203" pitchFamily="34" charset="0"/>
              </a:rPr>
              <a:t> sexes (</a:t>
            </a:r>
            <a:r>
              <a:rPr lang="fr-FR" dirty="0" err="1">
                <a:latin typeface="Gill Sans MT" panose="020B0502020104020203" pitchFamily="34" charset="0"/>
              </a:rPr>
              <a:t>number</a:t>
            </a:r>
            <a:r>
              <a:rPr lang="fr-FR" dirty="0">
                <a:latin typeface="Gill Sans MT" panose="020B0502020104020203" pitchFamily="34" charset="0"/>
              </a:rPr>
              <a:t>)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fr-FR" dirty="0">
                <a:latin typeface="Gill Sans MT" panose="020B0502020104020203" pitchFamily="34" charset="0"/>
              </a:rPr>
              <a:t>Internet </a:t>
            </a:r>
            <a:r>
              <a:rPr lang="fr-FR" dirty="0" err="1">
                <a:latin typeface="Gill Sans MT" panose="020B0502020104020203" pitchFamily="34" charset="0"/>
              </a:rPr>
              <a:t>users</a:t>
            </a:r>
            <a:r>
              <a:rPr lang="fr-FR" dirty="0">
                <a:latin typeface="Gill Sans MT" panose="020B0502020104020203" pitchFamily="34" charset="0"/>
              </a:rPr>
              <a:t> (per 100 people)</a:t>
            </a:r>
          </a:p>
          <a:p>
            <a:pPr marL="1371600" lvl="3" indent="0">
              <a:buNone/>
            </a:pPr>
            <a:endParaRPr lang="fr-FR" dirty="0">
              <a:latin typeface="Gill Sans MT" panose="020B0502020104020203" pitchFamily="34" charset="0"/>
            </a:endParaRPr>
          </a:p>
          <a:p>
            <a:pPr marL="0" indent="0">
              <a:buNone/>
            </a:pPr>
            <a:r>
              <a:rPr lang="fr-FR" dirty="0">
                <a:latin typeface="Gill Sans MT" panose="020B0502020104020203" pitchFamily="34" charset="0"/>
              </a:rPr>
              <a:t>Colonnes gardées :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fr-FR" dirty="0">
                <a:latin typeface="Gill Sans MT" panose="020B0502020104020203" pitchFamily="34" charset="0"/>
              </a:rPr>
              <a:t>4 colonnes de nom de pays et indicateurs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fr-FR" dirty="0">
                <a:latin typeface="Gill Sans MT" panose="020B0502020104020203" pitchFamily="34" charset="0"/>
              </a:rPr>
              <a:t>Colonnes de dates de 1970 à 2016</a:t>
            </a:r>
          </a:p>
        </p:txBody>
      </p:sp>
    </p:spTree>
    <p:extLst>
      <p:ext uri="{BB962C8B-B14F-4D97-AF65-F5344CB8AC3E}">
        <p14:creationId xmlns:p14="http://schemas.microsoft.com/office/powerpoint/2010/main" val="403528112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814</TotalTime>
  <Words>693</Words>
  <Application>Microsoft Office PowerPoint</Application>
  <PresentationFormat>Grand écran</PresentationFormat>
  <Paragraphs>189</Paragraphs>
  <Slides>25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Gill Sans MT</vt:lpstr>
      <vt:lpstr>Wingdings</vt:lpstr>
      <vt:lpstr>Thème Office</vt:lpstr>
      <vt:lpstr>Analyse des Données de la Banque Mondiale</vt:lpstr>
      <vt:lpstr>Présentation PowerPoint</vt:lpstr>
      <vt:lpstr>Présentation des données : </vt:lpstr>
      <vt:lpstr>Forme des données :</vt:lpstr>
      <vt:lpstr>Qualité du jeu de données</vt:lpstr>
      <vt:lpstr>Description du tableau de données principales</vt:lpstr>
      <vt:lpstr>Description du tableau de données des pays</vt:lpstr>
      <vt:lpstr>Description du tableau des séries par pays</vt:lpstr>
      <vt:lpstr>Données Intéressantes</vt:lpstr>
      <vt:lpstr>Quelques stats  Maximum</vt:lpstr>
      <vt:lpstr>Minimum</vt:lpstr>
      <vt:lpstr>Corrélation des données (France) : </vt:lpstr>
      <vt:lpstr>Relation entre le nombre d’étudiants en secondaire et en tertiaire (France) :</vt:lpstr>
      <vt:lpstr>Régressions possibles entre ces données :</vt:lpstr>
      <vt:lpstr>Relation entre le nombre d’étudiants en post-secondaire et l’accès à Internet (France) :</vt:lpstr>
      <vt:lpstr>Régressions possibles entre ces données :</vt:lpstr>
      <vt:lpstr>Gestion des données manquantes</vt:lpstr>
      <vt:lpstr>Plusieurs méthodes utilisées :</vt:lpstr>
      <vt:lpstr>Calcul d’un Score d’attractivité</vt:lpstr>
      <vt:lpstr>Création du Score</vt:lpstr>
      <vt:lpstr>Présentation PowerPoint</vt:lpstr>
      <vt:lpstr>Présentation PowerPoint</vt:lpstr>
      <vt:lpstr>Présentation PowerPoint</vt:lpstr>
      <vt:lpstr>Présentation PowerPoint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 des Données de la Banque Mondiale</dc:title>
  <dc:creator>Thomas Heneault</dc:creator>
  <cp:lastModifiedBy>Thomas Heneault</cp:lastModifiedBy>
  <cp:revision>14</cp:revision>
  <dcterms:created xsi:type="dcterms:W3CDTF">2023-07-20T19:47:16Z</dcterms:created>
  <dcterms:modified xsi:type="dcterms:W3CDTF">2023-07-23T11:16:00Z</dcterms:modified>
</cp:coreProperties>
</file>

<file path=docProps/thumbnail.jpeg>
</file>